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396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391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A810-210C-4573-8E3A-D125D0B62BC3}" type="datetimeFigureOut">
              <a:rPr lang="de-CH" smtClean="0"/>
              <a:t>25.08.2025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0D69-9711-42B9-BF06-C4918AFC1CD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4607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A810-210C-4573-8E3A-D125D0B62BC3}" type="datetimeFigureOut">
              <a:rPr lang="de-CH" smtClean="0"/>
              <a:t>25.08.2025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0D69-9711-42B9-BF06-C4918AFC1CD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77053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A810-210C-4573-8E3A-D125D0B62BC3}" type="datetimeFigureOut">
              <a:rPr lang="de-CH" smtClean="0"/>
              <a:t>25.08.2025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0D69-9711-42B9-BF06-C4918AFC1CD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05374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A810-210C-4573-8E3A-D125D0B62BC3}" type="datetimeFigureOut">
              <a:rPr lang="de-CH" smtClean="0"/>
              <a:t>25.08.2025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0D69-9711-42B9-BF06-C4918AFC1CD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97493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A810-210C-4573-8E3A-D125D0B62BC3}" type="datetimeFigureOut">
              <a:rPr lang="de-CH" smtClean="0"/>
              <a:t>25.08.2025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0D69-9711-42B9-BF06-C4918AFC1CD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95153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A810-210C-4573-8E3A-D125D0B62BC3}" type="datetimeFigureOut">
              <a:rPr lang="de-CH" smtClean="0"/>
              <a:t>25.08.2025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0D69-9711-42B9-BF06-C4918AFC1CD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4438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A810-210C-4573-8E3A-D125D0B62BC3}" type="datetimeFigureOut">
              <a:rPr lang="de-CH" smtClean="0"/>
              <a:t>25.08.2025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0D69-9711-42B9-BF06-C4918AFC1CD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56759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A810-210C-4573-8E3A-D125D0B62BC3}" type="datetimeFigureOut">
              <a:rPr lang="de-CH" smtClean="0"/>
              <a:t>25.08.2025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0D69-9711-42B9-BF06-C4918AFC1CD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64763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A810-210C-4573-8E3A-D125D0B62BC3}" type="datetimeFigureOut">
              <a:rPr lang="de-CH" smtClean="0"/>
              <a:t>25.08.2025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0D69-9711-42B9-BF06-C4918AFC1CD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6381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A810-210C-4573-8E3A-D125D0B62BC3}" type="datetimeFigureOut">
              <a:rPr lang="de-CH" smtClean="0"/>
              <a:t>25.08.2025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0D69-9711-42B9-BF06-C4918AFC1CD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8226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6A810-210C-4573-8E3A-D125D0B62BC3}" type="datetimeFigureOut">
              <a:rPr lang="de-CH" smtClean="0"/>
              <a:t>25.08.2025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10D69-9711-42B9-BF06-C4918AFC1CD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88574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6A810-210C-4573-8E3A-D125D0B62BC3}" type="datetimeFigureOut">
              <a:rPr lang="de-CH" smtClean="0"/>
              <a:t>25.08.2025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10D69-9711-42B9-BF06-C4918AFC1CD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7602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hteck 96">
            <a:extLst>
              <a:ext uri="{FF2B5EF4-FFF2-40B4-BE49-F238E27FC236}">
                <a16:creationId xmlns:a16="http://schemas.microsoft.com/office/drawing/2014/main" id="{D636E165-5EEE-4C03-A970-176A6B95691F}"/>
              </a:ext>
            </a:extLst>
          </p:cNvPr>
          <p:cNvSpPr/>
          <p:nvPr/>
        </p:nvSpPr>
        <p:spPr>
          <a:xfrm>
            <a:off x="8568520" y="1631912"/>
            <a:ext cx="1076400" cy="4855258"/>
          </a:xfrm>
          <a:prstGeom prst="rect">
            <a:avLst/>
          </a:prstGeom>
          <a:solidFill>
            <a:srgbClr val="FFFF00">
              <a:alpha val="10196"/>
            </a:srgbClr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C5453030-F31D-428C-9A01-F3DE617E79D8}"/>
              </a:ext>
            </a:extLst>
          </p:cNvPr>
          <p:cNvSpPr txBox="1"/>
          <p:nvPr/>
        </p:nvSpPr>
        <p:spPr>
          <a:xfrm>
            <a:off x="8618286" y="3566173"/>
            <a:ext cx="980658" cy="130339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pPr>
              <a:spcBef>
                <a:spcPts val="200"/>
              </a:spcBef>
            </a:pPr>
            <a:r>
              <a:rPr lang="de-CH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Hochbau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Carmen Flury </a:t>
            </a:r>
          </a:p>
          <a:p>
            <a:pPr>
              <a:spcBef>
                <a:spcPts val="200"/>
              </a:spcBef>
            </a:pPr>
            <a:r>
              <a:rPr lang="de-CH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Energie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Beat Herger</a:t>
            </a:r>
          </a:p>
        </p:txBody>
      </p:sp>
      <p:grpSp>
        <p:nvGrpSpPr>
          <p:cNvPr id="19" name="Gruppieren 18"/>
          <p:cNvGrpSpPr/>
          <p:nvPr/>
        </p:nvGrpSpPr>
        <p:grpSpPr>
          <a:xfrm>
            <a:off x="4963799" y="1631913"/>
            <a:ext cx="3596024" cy="4864491"/>
            <a:chOff x="2397796" y="1692000"/>
            <a:chExt cx="1742204" cy="4212000"/>
          </a:xfrm>
        </p:grpSpPr>
        <p:sp>
          <p:nvSpPr>
            <p:cNvPr id="2" name="Rechteck 1"/>
            <p:cNvSpPr/>
            <p:nvPr/>
          </p:nvSpPr>
          <p:spPr>
            <a:xfrm>
              <a:off x="2397796" y="1692000"/>
              <a:ext cx="1724072" cy="4212000"/>
            </a:xfrm>
            <a:prstGeom prst="rect">
              <a:avLst/>
            </a:prstGeom>
            <a:solidFill>
              <a:srgbClr val="FFFF00">
                <a:alpha val="10196"/>
              </a:srgbClr>
            </a:solidFill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4" name="Textfeld 3"/>
            <p:cNvSpPr txBox="1"/>
            <p:nvPr/>
          </p:nvSpPr>
          <p:spPr>
            <a:xfrm>
              <a:off x="2412000" y="1698603"/>
              <a:ext cx="1728000" cy="461397"/>
            </a:xfrm>
            <a:prstGeom prst="rect">
              <a:avLst/>
            </a:prstGeom>
            <a:noFill/>
            <a:ln w="6350">
              <a:noFill/>
            </a:ln>
          </p:spPr>
          <p:txBody>
            <a:bodyPr wrap="square" lIns="36000" tIns="36000" rIns="36000" bIns="36000" rtlCol="0">
              <a:noAutofit/>
            </a:bodyPr>
            <a:lstStyle/>
            <a:p>
              <a:r>
                <a:rPr lang="de-CH" sz="700" b="1" u="sng" dirty="0">
                  <a:latin typeface="Arial" panose="020B0604020202020204" pitchFamily="34" charset="0"/>
                  <a:cs typeface="Arial" panose="020B0604020202020204" pitchFamily="34" charset="0"/>
                </a:rPr>
                <a:t>Finanzen &amp; Immobilien</a:t>
              </a:r>
            </a:p>
            <a:p>
              <a:r>
                <a:rPr lang="de-CH" sz="700" dirty="0">
                  <a:latin typeface="Arial" panose="020B0604020202020204" pitchFamily="34" charset="0"/>
                  <a:cs typeface="Arial" panose="020B0604020202020204" pitchFamily="34" charset="0"/>
                </a:rPr>
                <a:t>Nicole Doppler</a:t>
              </a:r>
            </a:p>
            <a:p>
              <a:r>
                <a:rPr lang="de-CH" sz="700" dirty="0" err="1">
                  <a:latin typeface="Arial" panose="020B0604020202020204" pitchFamily="34" charset="0"/>
                  <a:cs typeface="Arial" panose="020B0604020202020204" pitchFamily="34" charset="0"/>
                </a:rPr>
                <a:t>Stv</a:t>
              </a:r>
              <a:r>
                <a:rPr lang="de-CH" sz="700" dirty="0">
                  <a:latin typeface="Arial" panose="020B0604020202020204" pitchFamily="34" charset="0"/>
                  <a:cs typeface="Arial" panose="020B0604020202020204" pitchFamily="34" charset="0"/>
                </a:rPr>
                <a:t>. Ruedi Fornaro</a:t>
              </a:r>
            </a:p>
          </p:txBody>
        </p:sp>
      </p:grpSp>
      <p:grpSp>
        <p:nvGrpSpPr>
          <p:cNvPr id="88" name="Gruppieren 87">
            <a:extLst>
              <a:ext uri="{FF2B5EF4-FFF2-40B4-BE49-F238E27FC236}">
                <a16:creationId xmlns:a16="http://schemas.microsoft.com/office/drawing/2014/main" id="{42B67343-A4C9-4047-B9AF-BA6BF4C70514}"/>
              </a:ext>
            </a:extLst>
          </p:cNvPr>
          <p:cNvGrpSpPr/>
          <p:nvPr/>
        </p:nvGrpSpPr>
        <p:grpSpPr>
          <a:xfrm>
            <a:off x="3832572" y="1641146"/>
            <a:ext cx="1076401" cy="4864491"/>
            <a:chOff x="6260084" y="1699995"/>
            <a:chExt cx="1403999" cy="4196011"/>
          </a:xfrm>
        </p:grpSpPr>
        <p:sp>
          <p:nvSpPr>
            <p:cNvPr id="89" name="Rechteck 88">
              <a:extLst>
                <a:ext uri="{FF2B5EF4-FFF2-40B4-BE49-F238E27FC236}">
                  <a16:creationId xmlns:a16="http://schemas.microsoft.com/office/drawing/2014/main" id="{EF36FA22-04D2-499B-BCD3-FDC0933A82AA}"/>
                </a:ext>
              </a:extLst>
            </p:cNvPr>
            <p:cNvSpPr/>
            <p:nvPr/>
          </p:nvSpPr>
          <p:spPr>
            <a:xfrm>
              <a:off x="6260084" y="1699995"/>
              <a:ext cx="1403999" cy="4196011"/>
            </a:xfrm>
            <a:prstGeom prst="rect">
              <a:avLst/>
            </a:prstGeom>
            <a:solidFill>
              <a:srgbClr val="FFFF00">
                <a:alpha val="10196"/>
              </a:srgbClr>
            </a:solidFill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92" name="Textfeld 91">
              <a:extLst>
                <a:ext uri="{FF2B5EF4-FFF2-40B4-BE49-F238E27FC236}">
                  <a16:creationId xmlns:a16="http://schemas.microsoft.com/office/drawing/2014/main" id="{5967D2C6-BE60-4E6D-9E41-54F21A2D7B1F}"/>
                </a:ext>
              </a:extLst>
            </p:cNvPr>
            <p:cNvSpPr txBox="1"/>
            <p:nvPr/>
          </p:nvSpPr>
          <p:spPr>
            <a:xfrm>
              <a:off x="6268506" y="1699995"/>
              <a:ext cx="1329171" cy="433071"/>
            </a:xfrm>
            <a:prstGeom prst="rect">
              <a:avLst/>
            </a:prstGeom>
            <a:noFill/>
            <a:ln w="6350">
              <a:noFill/>
            </a:ln>
          </p:spPr>
          <p:txBody>
            <a:bodyPr wrap="square" lIns="36000" tIns="36000" rIns="36000" bIns="36000" rtlCol="0">
              <a:noAutofit/>
            </a:bodyPr>
            <a:lstStyle/>
            <a:p>
              <a:r>
                <a:rPr lang="de-CH" sz="700" b="1" u="sng" dirty="0">
                  <a:latin typeface="Arial" panose="020B0604020202020204" pitchFamily="34" charset="0"/>
                  <a:cs typeface="Arial" panose="020B0604020202020204" pitchFamily="34" charset="0"/>
                </a:rPr>
                <a:t>Gesundheit, Alter &amp; Gesellschaft</a:t>
              </a:r>
            </a:p>
            <a:p>
              <a:r>
                <a:rPr lang="de-CH" sz="700" dirty="0">
                  <a:latin typeface="Arial" panose="020B0604020202020204" pitchFamily="34" charset="0"/>
                  <a:cs typeface="Arial" panose="020B0604020202020204" pitchFamily="34" charset="0"/>
                </a:rPr>
                <a:t>Christine Erni</a:t>
              </a:r>
            </a:p>
            <a:p>
              <a:r>
                <a:rPr lang="de-CH" sz="700" dirty="0" err="1">
                  <a:latin typeface="Arial" panose="020B0604020202020204" pitchFamily="34" charset="0"/>
                  <a:cs typeface="Arial" panose="020B0604020202020204" pitchFamily="34" charset="0"/>
                </a:rPr>
                <a:t>Stv</a:t>
              </a:r>
              <a:r>
                <a:rPr lang="de-CH" sz="700" dirty="0">
                  <a:latin typeface="Arial" panose="020B0604020202020204" pitchFamily="34" charset="0"/>
                  <a:cs typeface="Arial" panose="020B0604020202020204" pitchFamily="34" charset="0"/>
                </a:rPr>
                <a:t>. Esther Nievergelt</a:t>
              </a:r>
            </a:p>
          </p:txBody>
        </p:sp>
      </p:grpSp>
      <p:grpSp>
        <p:nvGrpSpPr>
          <p:cNvPr id="15" name="Gruppieren 14"/>
          <p:cNvGrpSpPr/>
          <p:nvPr/>
        </p:nvGrpSpPr>
        <p:grpSpPr>
          <a:xfrm>
            <a:off x="9693098" y="1630378"/>
            <a:ext cx="1076400" cy="4855258"/>
            <a:chOff x="4277145" y="1692000"/>
            <a:chExt cx="1800001" cy="4212000"/>
          </a:xfrm>
        </p:grpSpPr>
        <p:sp>
          <p:nvSpPr>
            <p:cNvPr id="62" name="Rechteck 61"/>
            <p:cNvSpPr/>
            <p:nvPr/>
          </p:nvSpPr>
          <p:spPr>
            <a:xfrm>
              <a:off x="4277145" y="1692000"/>
              <a:ext cx="1800001" cy="4212000"/>
            </a:xfrm>
            <a:prstGeom prst="rect">
              <a:avLst/>
            </a:prstGeom>
            <a:solidFill>
              <a:srgbClr val="FFFF00">
                <a:alpha val="10196"/>
              </a:srgbClr>
            </a:solidFill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4277145" y="1693338"/>
              <a:ext cx="1770856" cy="466663"/>
            </a:xfrm>
            <a:prstGeom prst="rect">
              <a:avLst/>
            </a:prstGeom>
            <a:noFill/>
            <a:ln w="6350">
              <a:noFill/>
            </a:ln>
          </p:spPr>
          <p:txBody>
            <a:bodyPr wrap="square" lIns="36000" tIns="36000" rIns="36000" bIns="36000" rtlCol="0">
              <a:noAutofit/>
            </a:bodyPr>
            <a:lstStyle/>
            <a:p>
              <a:r>
                <a:rPr lang="de-CH" sz="700" b="1" u="sng" dirty="0">
                  <a:latin typeface="Arial" panose="020B0604020202020204" pitchFamily="34" charset="0"/>
                  <a:cs typeface="Arial" panose="020B0604020202020204" pitchFamily="34" charset="0"/>
                </a:rPr>
                <a:t>Tiefbau, Natur- und  Umweltschutz &amp; ICT</a:t>
              </a:r>
            </a:p>
            <a:p>
              <a:r>
                <a:rPr lang="de-CH" sz="700" dirty="0">
                  <a:latin typeface="Arial" panose="020B0604020202020204" pitchFamily="34" charset="0"/>
                  <a:cs typeface="Arial" panose="020B0604020202020204" pitchFamily="34" charset="0"/>
                </a:rPr>
                <a:t>Marco Vanetta</a:t>
              </a:r>
            </a:p>
            <a:p>
              <a:r>
                <a:rPr lang="de-CH" sz="700" dirty="0" err="1">
                  <a:latin typeface="Arial" panose="020B0604020202020204" pitchFamily="34" charset="0"/>
                  <a:cs typeface="Arial" panose="020B0604020202020204" pitchFamily="34" charset="0"/>
                </a:rPr>
                <a:t>Stv</a:t>
              </a:r>
              <a:r>
                <a:rPr lang="de-CH" sz="700" dirty="0">
                  <a:latin typeface="Arial" panose="020B0604020202020204" pitchFamily="34" charset="0"/>
                  <a:cs typeface="Arial" panose="020B0604020202020204" pitchFamily="34" charset="0"/>
                </a:rPr>
                <a:t>. Rolf Schilliger</a:t>
              </a:r>
            </a:p>
          </p:txBody>
        </p:sp>
      </p:grpSp>
      <p:sp>
        <p:nvSpPr>
          <p:cNvPr id="91" name="Textfeld 90"/>
          <p:cNvSpPr txBox="1"/>
          <p:nvPr/>
        </p:nvSpPr>
        <p:spPr>
          <a:xfrm>
            <a:off x="10674346" y="540000"/>
            <a:ext cx="1185581" cy="369332"/>
          </a:xfrm>
          <a:prstGeom prst="rect">
            <a:avLst/>
          </a:prstGeom>
          <a:noFill/>
        </p:spPr>
        <p:txBody>
          <a:bodyPr wrap="none" tIns="0" rIns="0" rtlCol="0">
            <a:spAutoFit/>
          </a:bodyPr>
          <a:lstStyle/>
          <a:p>
            <a:pPr algn="r"/>
            <a:r>
              <a:rPr lang="de-CH" sz="1400" dirty="0">
                <a:latin typeface="Arial" panose="020B0604020202020204" pitchFamily="34" charset="0"/>
                <a:cs typeface="Arial" panose="020B0604020202020204" pitchFamily="34" charset="0"/>
              </a:rPr>
              <a:t>Organigramm</a:t>
            </a:r>
            <a:br>
              <a:rPr lang="de-CH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per 1. September 2025</a:t>
            </a:r>
            <a:endParaRPr lang="de-CH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3" name="Grafik 6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797607" cy="432000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360001" y="1632628"/>
            <a:ext cx="1164000" cy="508678"/>
          </a:xfrm>
          <a:prstGeom prst="rect">
            <a:avLst/>
          </a:prstGeom>
          <a:solidFill>
            <a:srgbClr val="FFFF00">
              <a:alpha val="10196"/>
            </a:srgb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wrap="square" lIns="72000" tIns="72000" rIns="72000" bIns="36000" rtlCol="0">
            <a:noAutofit/>
          </a:bodyPr>
          <a:lstStyle/>
          <a:p>
            <a:pPr>
              <a:spcAft>
                <a:spcPts val="200"/>
              </a:spcAft>
            </a:pPr>
            <a:r>
              <a:rPr lang="de-CH" sz="700" b="1" dirty="0">
                <a:latin typeface="Arial" panose="020B0604020202020204" pitchFamily="34" charset="0"/>
                <a:cs typeface="Arial" panose="020B0604020202020204" pitchFamily="34" charset="0"/>
              </a:rPr>
              <a:t>Gemeinderat / Ressortvorstehende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360001" y="943325"/>
            <a:ext cx="1163999" cy="596294"/>
          </a:xfrm>
          <a:prstGeom prst="rect">
            <a:avLst/>
          </a:prstGeom>
          <a:solidFill>
            <a:srgbClr val="FFFF00"/>
          </a:solidFill>
          <a:ln w="6350">
            <a:solidFill>
              <a:schemeClr val="bg1">
                <a:lumMod val="50000"/>
              </a:schemeClr>
            </a:solidFill>
            <a:prstDash val="solid"/>
          </a:ln>
        </p:spPr>
        <p:txBody>
          <a:bodyPr wrap="square" lIns="72000" tIns="72000" rIns="72000" bIns="36000" rtlCol="0">
            <a:noAutofit/>
          </a:bodyPr>
          <a:lstStyle/>
          <a:p>
            <a:pPr>
              <a:spcAft>
                <a:spcPts val="200"/>
              </a:spcAft>
            </a:pPr>
            <a:r>
              <a:rPr lang="de-CH" sz="700" b="1" dirty="0">
                <a:latin typeface="Arial" panose="020B0604020202020204" pitchFamily="34" charset="0"/>
                <a:cs typeface="Arial" panose="020B0604020202020204" pitchFamily="34" charset="0"/>
              </a:rPr>
              <a:t>Gemeinderat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357475" y="2915388"/>
            <a:ext cx="1163999" cy="510015"/>
          </a:xfrm>
          <a:prstGeom prst="rect">
            <a:avLst/>
          </a:prstGeom>
          <a:solidFill>
            <a:srgbClr val="000000">
              <a:alpha val="14902"/>
            </a:srgbClr>
          </a:solidFill>
          <a:ln w="6350">
            <a:solidFill>
              <a:schemeClr val="bg1">
                <a:lumMod val="50000"/>
              </a:schemeClr>
            </a:solidFill>
            <a:prstDash val="solid"/>
          </a:ln>
        </p:spPr>
        <p:txBody>
          <a:bodyPr wrap="square" lIns="72000" tIns="72000" rIns="72000" bIns="36000" rtlCol="0">
            <a:noAutofit/>
          </a:bodyPr>
          <a:lstStyle/>
          <a:p>
            <a:pPr>
              <a:spcAft>
                <a:spcPts val="200"/>
              </a:spcAft>
            </a:pPr>
            <a:r>
              <a:rPr lang="de-CH" sz="700" b="1" dirty="0">
                <a:latin typeface="Arial" panose="020B0604020202020204" pitchFamily="34" charset="0"/>
                <a:cs typeface="Arial" panose="020B0604020202020204" pitchFamily="34" charset="0"/>
              </a:rPr>
              <a:t>Abteilungsleitende</a:t>
            </a:r>
          </a:p>
          <a:p>
            <a:pPr>
              <a:spcAft>
                <a:spcPts val="200"/>
              </a:spcAft>
            </a:pPr>
            <a:endParaRPr lang="de-CH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357475" y="3566702"/>
            <a:ext cx="1163999" cy="1296000"/>
          </a:xfrm>
          <a:prstGeom prst="rect">
            <a:avLst/>
          </a:prstGeom>
          <a:solidFill>
            <a:srgbClr val="000000">
              <a:alpha val="10196"/>
            </a:srgbClr>
          </a:solidFill>
          <a:ln w="6350">
            <a:solidFill>
              <a:schemeClr val="bg1">
                <a:lumMod val="50000"/>
              </a:schemeClr>
            </a:solidFill>
            <a:prstDash val="solid"/>
          </a:ln>
        </p:spPr>
        <p:txBody>
          <a:bodyPr wrap="square" lIns="72000" tIns="72000" rIns="72000" bIns="36000" rtlCol="0">
            <a:noAutofit/>
          </a:bodyPr>
          <a:lstStyle/>
          <a:p>
            <a:pPr>
              <a:spcAft>
                <a:spcPts val="200"/>
              </a:spcAft>
            </a:pPr>
            <a:r>
              <a:rPr lang="de-CH" sz="700" b="1" dirty="0">
                <a:latin typeface="Arial" panose="020B0604020202020204" pitchFamily="34" charset="0"/>
                <a:cs typeface="Arial" panose="020B0604020202020204" pitchFamily="34" charset="0"/>
              </a:rPr>
              <a:t>Bereichs-verantwortliche</a:t>
            </a:r>
          </a:p>
        </p:txBody>
      </p:sp>
      <p:sp>
        <p:nvSpPr>
          <p:cNvPr id="43" name="Textfeld 42"/>
          <p:cNvSpPr txBox="1"/>
          <p:nvPr/>
        </p:nvSpPr>
        <p:spPr>
          <a:xfrm>
            <a:off x="357847" y="5004000"/>
            <a:ext cx="1163627" cy="1008000"/>
          </a:xfrm>
          <a:prstGeom prst="rect">
            <a:avLst/>
          </a:prstGeom>
          <a:solidFill>
            <a:srgbClr val="000000">
              <a:alpha val="5098"/>
            </a:srgbClr>
          </a:solidFill>
          <a:ln w="6350">
            <a:solidFill>
              <a:schemeClr val="bg1">
                <a:lumMod val="50000"/>
              </a:schemeClr>
            </a:solidFill>
            <a:prstDash val="solid"/>
          </a:ln>
        </p:spPr>
        <p:txBody>
          <a:bodyPr wrap="square" lIns="72000" tIns="72000" rIns="72000" bIns="36000" rtlCol="0">
            <a:noAutofit/>
          </a:bodyPr>
          <a:lstStyle/>
          <a:p>
            <a:pPr>
              <a:spcAft>
                <a:spcPts val="200"/>
              </a:spcAft>
            </a:pPr>
            <a:r>
              <a:rPr lang="de-CH" sz="700" b="1" dirty="0">
                <a:latin typeface="Arial" panose="020B0604020202020204" pitchFamily="34" charset="0"/>
                <a:cs typeface="Arial" panose="020B0604020202020204" pitchFamily="34" charset="0"/>
              </a:rPr>
              <a:t>Mitarbeitende</a:t>
            </a:r>
          </a:p>
        </p:txBody>
      </p:sp>
      <p:sp>
        <p:nvSpPr>
          <p:cNvPr id="72" name="Rechteck 71"/>
          <p:cNvSpPr/>
          <p:nvPr/>
        </p:nvSpPr>
        <p:spPr>
          <a:xfrm>
            <a:off x="1597170" y="945649"/>
            <a:ext cx="10291856" cy="590514"/>
          </a:xfrm>
          <a:prstGeom prst="rect">
            <a:avLst/>
          </a:prstGeom>
          <a:solidFill>
            <a:srgbClr val="FFFF00"/>
          </a:soli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5" name="Textfeld 64"/>
          <p:cNvSpPr txBox="1"/>
          <p:nvPr/>
        </p:nvSpPr>
        <p:spPr>
          <a:xfrm>
            <a:off x="1585839" y="955063"/>
            <a:ext cx="2537404" cy="596294"/>
          </a:xfrm>
          <a:prstGeom prst="rect">
            <a:avLst/>
          </a:prstGeom>
          <a:noFill/>
          <a:ln w="6350">
            <a:noFill/>
          </a:ln>
        </p:spPr>
        <p:txBody>
          <a:bodyPr wrap="square" lIns="36000" tIns="36000" rIns="36000" bIns="36000" rtlCol="0">
            <a:noAutofit/>
          </a:bodyPr>
          <a:lstStyle/>
          <a:p>
            <a:pPr>
              <a:tabLst>
                <a:tab pos="989013" algn="l"/>
              </a:tabLst>
            </a:pPr>
            <a:r>
              <a:rPr lang="de-CH" sz="700" b="1" dirty="0">
                <a:latin typeface="Arial" panose="020B0604020202020204" pitchFamily="34" charset="0"/>
                <a:cs typeface="Arial" panose="020B0604020202020204" pitchFamily="34" charset="0"/>
              </a:rPr>
              <a:t>Präsidium</a:t>
            </a:r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	Ruedi Fornaro</a:t>
            </a:r>
          </a:p>
          <a:p>
            <a:pPr>
              <a:tabLst>
                <a:tab pos="989013" algn="l"/>
              </a:tabLst>
            </a:pPr>
            <a:r>
              <a:rPr lang="de-CH" sz="700" b="1" dirty="0">
                <a:latin typeface="Arial" panose="020B0604020202020204" pitchFamily="34" charset="0"/>
                <a:cs typeface="Arial" panose="020B0604020202020204" pitchFamily="34" charset="0"/>
              </a:rPr>
              <a:t>1. Vizepräsidium</a:t>
            </a:r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	Nicole Doppler</a:t>
            </a:r>
          </a:p>
          <a:p>
            <a:pPr>
              <a:tabLst>
                <a:tab pos="989013" algn="l"/>
              </a:tabLst>
            </a:pPr>
            <a:r>
              <a:rPr lang="de-CH" sz="700" b="1" dirty="0">
                <a:latin typeface="Arial" panose="020B0604020202020204" pitchFamily="34" charset="0"/>
                <a:cs typeface="Arial" panose="020B0604020202020204" pitchFamily="34" charset="0"/>
              </a:rPr>
              <a:t>2. Vizepräsidium</a:t>
            </a:r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	Christine Erni</a:t>
            </a:r>
          </a:p>
        </p:txBody>
      </p:sp>
      <p:grpSp>
        <p:nvGrpSpPr>
          <p:cNvPr id="17" name="Gruppieren 16"/>
          <p:cNvGrpSpPr/>
          <p:nvPr/>
        </p:nvGrpSpPr>
        <p:grpSpPr>
          <a:xfrm>
            <a:off x="10810056" y="1631913"/>
            <a:ext cx="1076400" cy="4855258"/>
            <a:chOff x="10044000" y="1692000"/>
            <a:chExt cx="1800000" cy="4212000"/>
          </a:xfrm>
        </p:grpSpPr>
        <p:sp>
          <p:nvSpPr>
            <p:cNvPr id="70" name="Rechteck 69"/>
            <p:cNvSpPr/>
            <p:nvPr/>
          </p:nvSpPr>
          <p:spPr>
            <a:xfrm>
              <a:off x="10044000" y="1692000"/>
              <a:ext cx="1800000" cy="4212000"/>
            </a:xfrm>
            <a:prstGeom prst="rect">
              <a:avLst/>
            </a:prstGeom>
            <a:solidFill>
              <a:srgbClr val="FFFF00">
                <a:alpha val="10196"/>
              </a:srgbClr>
            </a:solidFill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10044001" y="1698616"/>
              <a:ext cx="1727999" cy="461384"/>
            </a:xfrm>
            <a:prstGeom prst="rect">
              <a:avLst/>
            </a:prstGeom>
            <a:noFill/>
            <a:ln w="6350">
              <a:noFill/>
            </a:ln>
          </p:spPr>
          <p:txBody>
            <a:bodyPr wrap="square" lIns="36000" tIns="36000" rIns="36000" bIns="36000" rtlCol="0">
              <a:noAutofit/>
            </a:bodyPr>
            <a:lstStyle/>
            <a:p>
              <a:r>
                <a:rPr lang="de-CH" sz="700" b="1" u="sng" dirty="0">
                  <a:latin typeface="Arial" panose="020B0604020202020204" pitchFamily="34" charset="0"/>
                  <a:cs typeface="Arial" panose="020B0604020202020204" pitchFamily="34" charset="0"/>
                </a:rPr>
                <a:t>Bildung &amp; Jugend</a:t>
              </a:r>
            </a:p>
            <a:p>
              <a:r>
                <a:rPr lang="de-CH" sz="700" dirty="0">
                  <a:latin typeface="Arial" panose="020B0604020202020204" pitchFamily="34" charset="0"/>
                  <a:cs typeface="Arial" panose="020B0604020202020204" pitchFamily="34" charset="0"/>
                </a:rPr>
                <a:t>Esther Nievergelt</a:t>
              </a:r>
            </a:p>
            <a:p>
              <a:r>
                <a:rPr lang="de-CH" sz="700" dirty="0" err="1">
                  <a:latin typeface="Arial" panose="020B0604020202020204" pitchFamily="34" charset="0"/>
                  <a:cs typeface="Arial" panose="020B0604020202020204" pitchFamily="34" charset="0"/>
                </a:rPr>
                <a:t>Stv</a:t>
              </a:r>
              <a:r>
                <a:rPr lang="de-CH" sz="700" dirty="0">
                  <a:latin typeface="Arial" panose="020B0604020202020204" pitchFamily="34" charset="0"/>
                  <a:cs typeface="Arial" panose="020B0604020202020204" pitchFamily="34" charset="0"/>
                </a:rPr>
                <a:t>. Fabian Kraxner</a:t>
              </a:r>
            </a:p>
          </p:txBody>
        </p:sp>
      </p:grpSp>
      <p:sp>
        <p:nvSpPr>
          <p:cNvPr id="38" name="Textfeld 37"/>
          <p:cNvSpPr txBox="1"/>
          <p:nvPr/>
        </p:nvSpPr>
        <p:spPr>
          <a:xfrm>
            <a:off x="10859193" y="2286018"/>
            <a:ext cx="971284" cy="113477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r>
              <a:rPr lang="de-CH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Bildung: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Organisation gemäss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Geschäftsordnung Schulpflege</a:t>
            </a:r>
          </a:p>
          <a:p>
            <a:endParaRPr lang="de-CH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Gruppieren 17"/>
          <p:cNvGrpSpPr/>
          <p:nvPr/>
        </p:nvGrpSpPr>
        <p:grpSpPr>
          <a:xfrm>
            <a:off x="2711407" y="1639538"/>
            <a:ext cx="1076400" cy="4864492"/>
            <a:chOff x="6332136" y="1699392"/>
            <a:chExt cx="1363303" cy="4212000"/>
          </a:xfrm>
        </p:grpSpPr>
        <p:sp>
          <p:nvSpPr>
            <p:cNvPr id="66" name="Rechteck 65"/>
            <p:cNvSpPr/>
            <p:nvPr/>
          </p:nvSpPr>
          <p:spPr>
            <a:xfrm>
              <a:off x="6332136" y="1699392"/>
              <a:ext cx="1363303" cy="4212000"/>
            </a:xfrm>
            <a:prstGeom prst="rect">
              <a:avLst/>
            </a:prstGeom>
            <a:solidFill>
              <a:srgbClr val="FFFF00">
                <a:alpha val="10196"/>
              </a:srgbClr>
            </a:solidFill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6349833" y="1699392"/>
              <a:ext cx="1291680" cy="396000"/>
            </a:xfrm>
            <a:prstGeom prst="rect">
              <a:avLst/>
            </a:prstGeom>
            <a:noFill/>
            <a:ln w="6350">
              <a:noFill/>
            </a:ln>
          </p:spPr>
          <p:txBody>
            <a:bodyPr wrap="square" lIns="36000" tIns="36000" rIns="36000" bIns="36000" rtlCol="0">
              <a:noAutofit/>
            </a:bodyPr>
            <a:lstStyle/>
            <a:p>
              <a:r>
                <a:rPr lang="de-CH" sz="700" b="1" u="sng" dirty="0">
                  <a:latin typeface="Arial" panose="020B0604020202020204" pitchFamily="34" charset="0"/>
                  <a:cs typeface="Arial" panose="020B0604020202020204" pitchFamily="34" charset="0"/>
                </a:rPr>
                <a:t>Soziales &amp; Integration</a:t>
              </a:r>
            </a:p>
            <a:p>
              <a:r>
                <a:rPr lang="de-CH" sz="700" dirty="0">
                  <a:latin typeface="Arial" panose="020B0604020202020204" pitchFamily="34" charset="0"/>
                  <a:cs typeface="Arial" panose="020B0604020202020204" pitchFamily="34" charset="0"/>
                </a:rPr>
                <a:t>Fabian Kraxner</a:t>
              </a:r>
            </a:p>
            <a:p>
              <a:r>
                <a:rPr lang="de-CH" sz="700" dirty="0" err="1">
                  <a:latin typeface="Arial" panose="020B0604020202020204" pitchFamily="34" charset="0"/>
                  <a:cs typeface="Arial" panose="020B0604020202020204" pitchFamily="34" charset="0"/>
                </a:rPr>
                <a:t>Stv</a:t>
              </a:r>
              <a:r>
                <a:rPr lang="de-CH" sz="700" dirty="0">
                  <a:latin typeface="Arial" panose="020B0604020202020204" pitchFamily="34" charset="0"/>
                  <a:cs typeface="Arial" panose="020B0604020202020204" pitchFamily="34" charset="0"/>
                </a:rPr>
                <a:t>. Christine Erni</a:t>
              </a:r>
            </a:p>
          </p:txBody>
        </p:sp>
      </p:grpSp>
      <p:grpSp>
        <p:nvGrpSpPr>
          <p:cNvPr id="16" name="Gruppieren 15"/>
          <p:cNvGrpSpPr/>
          <p:nvPr/>
        </p:nvGrpSpPr>
        <p:grpSpPr>
          <a:xfrm>
            <a:off x="1585839" y="1639539"/>
            <a:ext cx="1074888" cy="4864491"/>
            <a:chOff x="7136661" y="1691380"/>
            <a:chExt cx="1854954" cy="4212000"/>
          </a:xfrm>
        </p:grpSpPr>
        <p:sp>
          <p:nvSpPr>
            <p:cNvPr id="69" name="Rechteck 68"/>
            <p:cNvSpPr/>
            <p:nvPr/>
          </p:nvSpPr>
          <p:spPr>
            <a:xfrm>
              <a:off x="7136661" y="1691380"/>
              <a:ext cx="1854954" cy="4212000"/>
            </a:xfrm>
            <a:prstGeom prst="rect">
              <a:avLst/>
            </a:prstGeom>
            <a:solidFill>
              <a:srgbClr val="FFFF00">
                <a:alpha val="10196"/>
              </a:srgbClr>
            </a:solidFill>
            <a:ln w="63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dirty="0"/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7136661" y="1691380"/>
              <a:ext cx="1800002" cy="514436"/>
            </a:xfrm>
            <a:prstGeom prst="rect">
              <a:avLst/>
            </a:prstGeom>
            <a:noFill/>
            <a:ln w="6350">
              <a:noFill/>
            </a:ln>
          </p:spPr>
          <p:txBody>
            <a:bodyPr wrap="square" lIns="36000" tIns="36000" rIns="36000" bIns="36000" rtlCol="0">
              <a:noAutofit/>
            </a:bodyPr>
            <a:lstStyle/>
            <a:p>
              <a:r>
                <a:rPr lang="de-CH" sz="700" b="1" u="sng" dirty="0">
                  <a:latin typeface="Arial" panose="020B0604020202020204" pitchFamily="34" charset="0"/>
                  <a:cs typeface="Arial" panose="020B0604020202020204" pitchFamily="34" charset="0"/>
                </a:rPr>
                <a:t>Präsidiales, Dienste &amp; Sicherheit</a:t>
              </a:r>
            </a:p>
            <a:p>
              <a:r>
                <a:rPr lang="de-CH" sz="700" dirty="0">
                  <a:latin typeface="Arial" panose="020B0604020202020204" pitchFamily="34" charset="0"/>
                  <a:cs typeface="Arial" panose="020B0604020202020204" pitchFamily="34" charset="0"/>
                </a:rPr>
                <a:t>Ruedi Fornaro</a:t>
              </a:r>
            </a:p>
            <a:p>
              <a:r>
                <a:rPr lang="de-CH" sz="700" dirty="0" err="1">
                  <a:latin typeface="Arial" panose="020B0604020202020204" pitchFamily="34" charset="0"/>
                  <a:cs typeface="Arial" panose="020B0604020202020204" pitchFamily="34" charset="0"/>
                </a:rPr>
                <a:t>Stv</a:t>
              </a:r>
              <a:r>
                <a:rPr lang="de-CH" sz="700" dirty="0">
                  <a:latin typeface="Arial" panose="020B0604020202020204" pitchFamily="34" charset="0"/>
                  <a:cs typeface="Arial" panose="020B0604020202020204" pitchFamily="34" charset="0"/>
                </a:rPr>
                <a:t>. Nicole Doppler</a:t>
              </a:r>
            </a:p>
          </p:txBody>
        </p:sp>
      </p:grpSp>
      <p:sp>
        <p:nvSpPr>
          <p:cNvPr id="20" name="Textfeld 19"/>
          <p:cNvSpPr txBox="1"/>
          <p:nvPr/>
        </p:nvSpPr>
        <p:spPr>
          <a:xfrm>
            <a:off x="2746354" y="3574383"/>
            <a:ext cx="979468" cy="1296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r>
              <a:rPr lang="de-CH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Soziales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Marina Frei </a:t>
            </a:r>
          </a:p>
          <a:p>
            <a:pPr>
              <a:spcBef>
                <a:spcPts val="200"/>
              </a:spcBef>
            </a:pPr>
            <a:r>
              <a:rPr lang="de-CH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Integration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Marina Frei</a:t>
            </a:r>
          </a:p>
          <a:p>
            <a:endParaRPr lang="de-CH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1632083" y="3570571"/>
            <a:ext cx="950713" cy="129418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pPr>
              <a:spcBef>
                <a:spcPts val="200"/>
              </a:spcBef>
            </a:pPr>
            <a:r>
              <a:rPr lang="de-CH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Präsidiales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Suzana Sturzenegger</a:t>
            </a:r>
          </a:p>
          <a:p>
            <a:pPr>
              <a:spcBef>
                <a:spcPts val="200"/>
              </a:spcBef>
            </a:pPr>
            <a:r>
              <a:rPr lang="de-CH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Dienste &amp; Sicherheit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Victoria Marijanovic</a:t>
            </a:r>
          </a:p>
          <a:p>
            <a:pPr>
              <a:spcBef>
                <a:spcPts val="200"/>
              </a:spcBef>
            </a:pPr>
            <a:r>
              <a:rPr lang="de-CH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Berufsbildung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Andjela Vukadinovic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1632086" y="5013111"/>
            <a:ext cx="950710" cy="1008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pPr>
              <a:spcBef>
                <a:spcPts val="200"/>
              </a:spcBef>
            </a:pPr>
            <a:r>
              <a:rPr lang="de-CH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Präsidiales</a:t>
            </a:r>
          </a:p>
          <a:p>
            <a:pPr>
              <a:spcBef>
                <a:spcPts val="200"/>
              </a:spcBef>
            </a:pPr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Sandro Hischier</a:t>
            </a:r>
          </a:p>
          <a:p>
            <a:pPr>
              <a:spcBef>
                <a:spcPts val="200"/>
              </a:spcBef>
            </a:pPr>
            <a:endParaRPr lang="de-CH" sz="7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00"/>
              </a:spcBef>
            </a:pPr>
            <a:r>
              <a:rPr lang="de-CH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Sicherheit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Marco Monn </a:t>
            </a:r>
          </a:p>
        </p:txBody>
      </p:sp>
      <p:cxnSp>
        <p:nvCxnSpPr>
          <p:cNvPr id="82" name="Gerader Verbinder 81"/>
          <p:cNvCxnSpPr>
            <a:cxnSpLocks/>
          </p:cNvCxnSpPr>
          <p:nvPr/>
        </p:nvCxnSpPr>
        <p:spPr>
          <a:xfrm>
            <a:off x="3251884" y="2789329"/>
            <a:ext cx="0" cy="12286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Gerader Verbinder 82"/>
          <p:cNvCxnSpPr>
            <a:cxnSpLocks/>
            <a:endCxn id="20" idx="0"/>
          </p:cNvCxnSpPr>
          <p:nvPr/>
        </p:nvCxnSpPr>
        <p:spPr>
          <a:xfrm>
            <a:off x="3236088" y="3416766"/>
            <a:ext cx="0" cy="15761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Gerader Verbinder 83"/>
          <p:cNvCxnSpPr>
            <a:cxnSpLocks/>
            <a:stCxn id="20" idx="2"/>
          </p:cNvCxnSpPr>
          <p:nvPr/>
        </p:nvCxnSpPr>
        <p:spPr>
          <a:xfrm flipH="1">
            <a:off x="3227534" y="4870383"/>
            <a:ext cx="8554" cy="128715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Gerader Verbinder 92"/>
          <p:cNvCxnSpPr>
            <a:cxnSpLocks/>
            <a:endCxn id="21" idx="0"/>
          </p:cNvCxnSpPr>
          <p:nvPr/>
        </p:nvCxnSpPr>
        <p:spPr>
          <a:xfrm>
            <a:off x="2107440" y="3409811"/>
            <a:ext cx="0" cy="16076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>
            <a:off x="6319248" y="3586428"/>
            <a:ext cx="978165" cy="1296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pPr>
              <a:spcBef>
                <a:spcPts val="200"/>
              </a:spcBef>
            </a:pPr>
            <a:r>
              <a:rPr lang="de-CH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Steuern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Michaela </a:t>
            </a:r>
            <a:r>
              <a:rPr lang="de-CH" sz="700">
                <a:latin typeface="Arial" panose="020B0604020202020204" pitchFamily="34" charset="0"/>
                <a:cs typeface="Arial" panose="020B0604020202020204" pitchFamily="34" charset="0"/>
              </a:rPr>
              <a:t>Krähenbühl </a:t>
            </a:r>
            <a:b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CH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5137389" y="5016277"/>
            <a:ext cx="982076" cy="99260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r>
              <a:rPr lang="de-CH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Finanzen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Andjela Vukadinovic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9731798" y="3559809"/>
            <a:ext cx="992194" cy="93599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pPr>
              <a:spcBef>
                <a:spcPts val="200"/>
              </a:spcBef>
            </a:pPr>
            <a:r>
              <a:rPr lang="de-CH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Tiefbau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Florian Püntener </a:t>
            </a:r>
            <a:r>
              <a:rPr lang="de-CH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Natur-/Umweltschutz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Florian Püntener</a:t>
            </a:r>
          </a:p>
          <a:p>
            <a:pPr>
              <a:spcBef>
                <a:spcPts val="200"/>
              </a:spcBef>
            </a:pPr>
            <a:r>
              <a:rPr lang="de-CH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Werkhof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Bilal Dacic</a:t>
            </a:r>
          </a:p>
          <a:p>
            <a:r>
              <a:rPr lang="de-CH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Projektleitung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Stefanie Zaugg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9739097" y="5017806"/>
            <a:ext cx="984278" cy="103170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r>
              <a:rPr lang="de-CH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Tiefbau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Keila Gruber </a:t>
            </a:r>
          </a:p>
          <a:p>
            <a:pPr>
              <a:spcBef>
                <a:spcPts val="200"/>
              </a:spcBef>
            </a:pPr>
            <a:r>
              <a:rPr lang="de-CH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Werkhof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Patrick Makhoul-Chahine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Sandro </a:t>
            </a:r>
            <a:r>
              <a:rPr lang="de-CH" sz="700" dirty="0" err="1">
                <a:latin typeface="Arial" panose="020B0604020202020204" pitchFamily="34" charset="0"/>
                <a:cs typeface="Arial" panose="020B0604020202020204" pitchFamily="34" charset="0"/>
              </a:rPr>
              <a:t>Nützi</a:t>
            </a:r>
            <a:endParaRPr lang="de-CH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Daniel Ritschard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Joschka Fessler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Badaufsichten </a:t>
            </a:r>
          </a:p>
        </p:txBody>
      </p:sp>
      <p:cxnSp>
        <p:nvCxnSpPr>
          <p:cNvPr id="23" name="Gerader Verbinder 22"/>
          <p:cNvCxnSpPr>
            <a:cxnSpLocks/>
          </p:cNvCxnSpPr>
          <p:nvPr/>
        </p:nvCxnSpPr>
        <p:spPr>
          <a:xfrm>
            <a:off x="6136272" y="2775750"/>
            <a:ext cx="2806" cy="13013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r Verbinder 72"/>
          <p:cNvCxnSpPr>
            <a:cxnSpLocks/>
            <a:endCxn id="46" idx="0"/>
          </p:cNvCxnSpPr>
          <p:nvPr/>
        </p:nvCxnSpPr>
        <p:spPr>
          <a:xfrm>
            <a:off x="5630383" y="3400432"/>
            <a:ext cx="0" cy="190173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r Verbinder 73"/>
          <p:cNvCxnSpPr>
            <a:cxnSpLocks/>
            <a:stCxn id="46" idx="2"/>
            <a:endCxn id="33" idx="0"/>
          </p:cNvCxnSpPr>
          <p:nvPr/>
        </p:nvCxnSpPr>
        <p:spPr>
          <a:xfrm flipH="1">
            <a:off x="5628427" y="4886605"/>
            <a:ext cx="1956" cy="12967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r Verbinder 74"/>
          <p:cNvCxnSpPr>
            <a:cxnSpLocks/>
            <a:stCxn id="33" idx="2"/>
          </p:cNvCxnSpPr>
          <p:nvPr/>
        </p:nvCxnSpPr>
        <p:spPr>
          <a:xfrm>
            <a:off x="5628427" y="6008882"/>
            <a:ext cx="0" cy="156069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r Verbinder 78"/>
          <p:cNvCxnSpPr>
            <a:cxnSpLocks/>
            <a:stCxn id="27" idx="2"/>
            <a:endCxn id="34" idx="0"/>
          </p:cNvCxnSpPr>
          <p:nvPr/>
        </p:nvCxnSpPr>
        <p:spPr>
          <a:xfrm>
            <a:off x="10227895" y="4495801"/>
            <a:ext cx="3341" cy="52200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r Verbinder 79"/>
          <p:cNvCxnSpPr>
            <a:cxnSpLocks/>
            <a:stCxn id="34" idx="2"/>
          </p:cNvCxnSpPr>
          <p:nvPr/>
        </p:nvCxnSpPr>
        <p:spPr>
          <a:xfrm>
            <a:off x="10231236" y="6049510"/>
            <a:ext cx="0" cy="10802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>
            <a:off x="7406086" y="3575587"/>
            <a:ext cx="975833" cy="13002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pPr>
              <a:spcBef>
                <a:spcPts val="200"/>
              </a:spcBef>
            </a:pPr>
            <a:r>
              <a:rPr lang="de-CH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Immobilien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Beat Herger</a:t>
            </a:r>
          </a:p>
        </p:txBody>
      </p:sp>
      <p:sp>
        <p:nvSpPr>
          <p:cNvPr id="64" name="Textfeld 63"/>
          <p:cNvSpPr txBox="1"/>
          <p:nvPr/>
        </p:nvSpPr>
        <p:spPr>
          <a:xfrm>
            <a:off x="7403384" y="5006050"/>
            <a:ext cx="971239" cy="99260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r>
              <a:rPr lang="de-CH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Immobilien</a:t>
            </a:r>
            <a:endParaRPr lang="de-CH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Claudia Rubin 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Anita </a:t>
            </a:r>
            <a:r>
              <a:rPr lang="de-CH" sz="700" dirty="0" err="1">
                <a:latin typeface="Arial" panose="020B0604020202020204" pitchFamily="34" charset="0"/>
                <a:cs typeface="Arial" panose="020B0604020202020204" pitchFamily="34" charset="0"/>
              </a:rPr>
              <a:t>Vidak</a:t>
            </a:r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Daniel </a:t>
            </a:r>
            <a:r>
              <a:rPr lang="de-CH" sz="700" dirty="0" err="1">
                <a:latin typeface="Arial" panose="020B0604020202020204" pitchFamily="34" charset="0"/>
                <a:cs typeface="Arial" panose="020B0604020202020204" pitchFamily="34" charset="0"/>
              </a:rPr>
              <a:t>Küpfer</a:t>
            </a:r>
            <a:endParaRPr lang="de-CH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Gerader Verbinder 67"/>
          <p:cNvCxnSpPr>
            <a:cxnSpLocks/>
          </p:cNvCxnSpPr>
          <p:nvPr/>
        </p:nvCxnSpPr>
        <p:spPr>
          <a:xfrm>
            <a:off x="9110359" y="2755869"/>
            <a:ext cx="0" cy="16958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r Verbinder 84"/>
          <p:cNvCxnSpPr>
            <a:cxnSpLocks/>
            <a:stCxn id="64" idx="2"/>
          </p:cNvCxnSpPr>
          <p:nvPr/>
        </p:nvCxnSpPr>
        <p:spPr>
          <a:xfrm flipH="1">
            <a:off x="7889003" y="5998655"/>
            <a:ext cx="1" cy="15265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r Verbinder 85">
            <a:extLst>
              <a:ext uri="{FF2B5EF4-FFF2-40B4-BE49-F238E27FC236}">
                <a16:creationId xmlns:a16="http://schemas.microsoft.com/office/drawing/2014/main" id="{92936803-11BC-4EB7-A74F-C25549DD781A}"/>
              </a:ext>
            </a:extLst>
          </p:cNvPr>
          <p:cNvCxnSpPr>
            <a:cxnSpLocks/>
            <a:endCxn id="27" idx="0"/>
          </p:cNvCxnSpPr>
          <p:nvPr/>
        </p:nvCxnSpPr>
        <p:spPr>
          <a:xfrm>
            <a:off x="10226335" y="3420791"/>
            <a:ext cx="1560" cy="13901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feld 95">
            <a:extLst>
              <a:ext uri="{FF2B5EF4-FFF2-40B4-BE49-F238E27FC236}">
                <a16:creationId xmlns:a16="http://schemas.microsoft.com/office/drawing/2014/main" id="{BB397803-1A8A-426C-87A9-4ED2735B4CCC}"/>
              </a:ext>
            </a:extLst>
          </p:cNvPr>
          <p:cNvSpPr txBox="1"/>
          <p:nvPr/>
        </p:nvSpPr>
        <p:spPr>
          <a:xfrm>
            <a:off x="3875657" y="3580418"/>
            <a:ext cx="979468" cy="1296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r>
              <a:rPr lang="de-CH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Gesundheit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Marina Frei </a:t>
            </a:r>
          </a:p>
          <a:p>
            <a:pPr>
              <a:spcBef>
                <a:spcPts val="200"/>
              </a:spcBef>
            </a:pPr>
            <a:r>
              <a:rPr lang="de-CH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Alter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Marina Frei </a:t>
            </a:r>
            <a:endParaRPr lang="de-CH" sz="7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00"/>
              </a:spcBef>
            </a:pPr>
            <a:r>
              <a:rPr lang="de-CH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Gesellschaft</a:t>
            </a:r>
            <a:endParaRPr lang="de-CH" sz="7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Marina Frei </a:t>
            </a:r>
          </a:p>
          <a:p>
            <a:pPr>
              <a:spcBef>
                <a:spcPts val="200"/>
              </a:spcBef>
            </a:pPr>
            <a:r>
              <a:rPr lang="de-CH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Bestattungen</a:t>
            </a:r>
            <a:endParaRPr lang="de-CH" sz="7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Marina Frei  </a:t>
            </a:r>
          </a:p>
          <a:p>
            <a:endParaRPr lang="de-CH" sz="7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CH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A86AC505-19D6-4518-B8F6-BC1F328F445F}"/>
              </a:ext>
            </a:extLst>
          </p:cNvPr>
          <p:cNvSpPr txBox="1"/>
          <p:nvPr/>
        </p:nvSpPr>
        <p:spPr>
          <a:xfrm>
            <a:off x="8560701" y="1631912"/>
            <a:ext cx="1094155" cy="439835"/>
          </a:xfrm>
          <a:prstGeom prst="rect">
            <a:avLst/>
          </a:prstGeom>
          <a:noFill/>
          <a:ln w="6350">
            <a:noFill/>
          </a:ln>
        </p:spPr>
        <p:txBody>
          <a:bodyPr wrap="square" lIns="36000" tIns="36000" rIns="36000" bIns="36000" rtlCol="0">
            <a:noAutofit/>
          </a:bodyPr>
          <a:lstStyle/>
          <a:p>
            <a:r>
              <a:rPr lang="de-CH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Hochbau &amp; Energie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Rolf Schilliger</a:t>
            </a:r>
          </a:p>
          <a:p>
            <a:r>
              <a:rPr lang="de-CH" sz="700" dirty="0" err="1"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. Marco Vanetta</a:t>
            </a:r>
          </a:p>
        </p:txBody>
      </p:sp>
      <p:cxnSp>
        <p:nvCxnSpPr>
          <p:cNvPr id="102" name="Gerader Verbinder 101">
            <a:extLst>
              <a:ext uri="{FF2B5EF4-FFF2-40B4-BE49-F238E27FC236}">
                <a16:creationId xmlns:a16="http://schemas.microsoft.com/office/drawing/2014/main" id="{BDF67FAF-3484-4B82-BAC4-D823D9ECE3E8}"/>
              </a:ext>
            </a:extLst>
          </p:cNvPr>
          <p:cNvCxnSpPr>
            <a:cxnSpLocks/>
            <a:endCxn id="98" idx="0"/>
          </p:cNvCxnSpPr>
          <p:nvPr/>
        </p:nvCxnSpPr>
        <p:spPr>
          <a:xfrm>
            <a:off x="9108615" y="3414639"/>
            <a:ext cx="0" cy="15153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r Verbinder 102">
            <a:extLst>
              <a:ext uri="{FF2B5EF4-FFF2-40B4-BE49-F238E27FC236}">
                <a16:creationId xmlns:a16="http://schemas.microsoft.com/office/drawing/2014/main" id="{34E1C075-6558-4A0A-8048-30D173485665}"/>
              </a:ext>
            </a:extLst>
          </p:cNvPr>
          <p:cNvCxnSpPr>
            <a:cxnSpLocks/>
            <a:endCxn id="53" idx="0"/>
          </p:cNvCxnSpPr>
          <p:nvPr/>
        </p:nvCxnSpPr>
        <p:spPr>
          <a:xfrm>
            <a:off x="7894003" y="3426242"/>
            <a:ext cx="0" cy="14934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r Verbinder 103">
            <a:extLst>
              <a:ext uri="{FF2B5EF4-FFF2-40B4-BE49-F238E27FC236}">
                <a16:creationId xmlns:a16="http://schemas.microsoft.com/office/drawing/2014/main" id="{11C6E056-EE8C-42F5-86D5-C21968A0977D}"/>
              </a:ext>
            </a:extLst>
          </p:cNvPr>
          <p:cNvCxnSpPr>
            <a:cxnSpLocks/>
            <a:stCxn id="96" idx="2"/>
          </p:cNvCxnSpPr>
          <p:nvPr/>
        </p:nvCxnSpPr>
        <p:spPr>
          <a:xfrm>
            <a:off x="4365391" y="4876418"/>
            <a:ext cx="17380" cy="1374777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Gerader Verbinder 104">
            <a:extLst>
              <a:ext uri="{FF2B5EF4-FFF2-40B4-BE49-F238E27FC236}">
                <a16:creationId xmlns:a16="http://schemas.microsoft.com/office/drawing/2014/main" id="{96CAF857-FF52-4167-ABF1-5633C07F86D1}"/>
              </a:ext>
            </a:extLst>
          </p:cNvPr>
          <p:cNvCxnSpPr>
            <a:cxnSpLocks/>
            <a:endCxn id="96" idx="0"/>
          </p:cNvCxnSpPr>
          <p:nvPr/>
        </p:nvCxnSpPr>
        <p:spPr>
          <a:xfrm>
            <a:off x="4365391" y="3431758"/>
            <a:ext cx="0" cy="14866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feld 75">
            <a:extLst>
              <a:ext uri="{FF2B5EF4-FFF2-40B4-BE49-F238E27FC236}">
                <a16:creationId xmlns:a16="http://schemas.microsoft.com/office/drawing/2014/main" id="{07CE2163-21FE-4339-B6D6-8EC7730200C2}"/>
              </a:ext>
            </a:extLst>
          </p:cNvPr>
          <p:cNvSpPr txBox="1"/>
          <p:nvPr/>
        </p:nvSpPr>
        <p:spPr>
          <a:xfrm>
            <a:off x="357475" y="6153297"/>
            <a:ext cx="1163627" cy="230085"/>
          </a:xfrm>
          <a:prstGeom prst="rect">
            <a:avLst/>
          </a:prstGeom>
          <a:solidFill>
            <a:srgbClr val="000000">
              <a:alpha val="5098"/>
            </a:srgbClr>
          </a:solidFill>
          <a:ln w="6350">
            <a:solidFill>
              <a:schemeClr val="bg1">
                <a:lumMod val="50000"/>
              </a:schemeClr>
            </a:solidFill>
            <a:prstDash val="solid"/>
          </a:ln>
        </p:spPr>
        <p:txBody>
          <a:bodyPr wrap="square" lIns="72000" tIns="72000" rIns="72000" bIns="36000" rtlCol="0">
            <a:noAutofit/>
          </a:bodyPr>
          <a:lstStyle/>
          <a:p>
            <a:r>
              <a:rPr lang="de-CH" sz="700" b="1" dirty="0">
                <a:latin typeface="Arial" panose="020B0604020202020204" pitchFamily="34" charset="0"/>
                <a:cs typeface="Arial" panose="020B0604020202020204" pitchFamily="34" charset="0"/>
              </a:rPr>
              <a:t>Auszubildende</a:t>
            </a:r>
            <a:endParaRPr lang="de-CH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EF790A2A-ABD9-4F43-8B34-B2BFFA8A2397}"/>
              </a:ext>
            </a:extLst>
          </p:cNvPr>
          <p:cNvSpPr txBox="1"/>
          <p:nvPr/>
        </p:nvSpPr>
        <p:spPr>
          <a:xfrm>
            <a:off x="357475" y="2293217"/>
            <a:ext cx="1163999" cy="480872"/>
          </a:xfrm>
          <a:prstGeom prst="rect">
            <a:avLst/>
          </a:prstGeom>
          <a:solidFill>
            <a:srgbClr val="000000">
              <a:alpha val="14902"/>
            </a:srgbClr>
          </a:solidFill>
          <a:ln w="6350">
            <a:solidFill>
              <a:schemeClr val="bg1">
                <a:lumMod val="50000"/>
              </a:schemeClr>
            </a:solidFill>
            <a:prstDash val="solid"/>
          </a:ln>
        </p:spPr>
        <p:txBody>
          <a:bodyPr wrap="square" lIns="72000" tIns="72000" rIns="72000" bIns="36000" rtlCol="0">
            <a:noAutofit/>
          </a:bodyPr>
          <a:lstStyle/>
          <a:p>
            <a:pPr>
              <a:spcAft>
                <a:spcPts val="200"/>
              </a:spcAft>
            </a:pPr>
            <a:r>
              <a:rPr lang="de-CH" sz="700" b="1" dirty="0">
                <a:latin typeface="Arial" panose="020B0604020202020204" pitchFamily="34" charset="0"/>
                <a:cs typeface="Arial" panose="020B0604020202020204" pitchFamily="34" charset="0"/>
              </a:rPr>
              <a:t>Verwaltungsleitung</a:t>
            </a:r>
          </a:p>
        </p:txBody>
      </p:sp>
      <p:sp>
        <p:nvSpPr>
          <p:cNvPr id="108" name="Textfeld 107">
            <a:extLst>
              <a:ext uri="{FF2B5EF4-FFF2-40B4-BE49-F238E27FC236}">
                <a16:creationId xmlns:a16="http://schemas.microsoft.com/office/drawing/2014/main" id="{3F14DA31-1BF0-4258-9FD8-7F7C64E84371}"/>
              </a:ext>
            </a:extLst>
          </p:cNvPr>
          <p:cNvSpPr txBox="1"/>
          <p:nvPr/>
        </p:nvSpPr>
        <p:spPr>
          <a:xfrm>
            <a:off x="8618831" y="5021464"/>
            <a:ext cx="980315" cy="100195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r>
              <a:rPr lang="de-CH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Hochbau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Stefanie Zaugg 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Keila Gruber </a:t>
            </a:r>
          </a:p>
          <a:p>
            <a:endParaRPr lang="de-CH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feld 70"/>
          <p:cNvSpPr txBox="1"/>
          <p:nvPr/>
        </p:nvSpPr>
        <p:spPr>
          <a:xfrm>
            <a:off x="1631694" y="2286018"/>
            <a:ext cx="9055628" cy="49484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pPr>
              <a:tabLst>
                <a:tab pos="1255713" algn="l"/>
              </a:tabLst>
            </a:pPr>
            <a:r>
              <a:rPr lang="de-CH" sz="700" b="1" dirty="0">
                <a:latin typeface="Arial" panose="020B0604020202020204" pitchFamily="34" charset="0"/>
                <a:cs typeface="Arial" panose="020B0604020202020204" pitchFamily="34" charset="0"/>
              </a:rPr>
              <a:t>Gemeindeschreiberin:       	</a:t>
            </a:r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Suzana Sturzenegger   </a:t>
            </a:r>
          </a:p>
          <a:p>
            <a:pPr>
              <a:tabLst>
                <a:tab pos="1255713" algn="l"/>
              </a:tabLst>
            </a:pPr>
            <a:r>
              <a:rPr lang="de-CH" sz="700" b="1" dirty="0" err="1"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700" b="1" dirty="0">
                <a:latin typeface="Arial" panose="020B0604020202020204" pitchFamily="34" charset="0"/>
                <a:cs typeface="Arial" panose="020B0604020202020204" pitchFamily="34" charset="0"/>
              </a:rPr>
              <a:t>. Gemeindeschreiberin	</a:t>
            </a:r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Simona </a:t>
            </a:r>
            <a:r>
              <a:rPr lang="de-CH" sz="700" dirty="0" err="1">
                <a:latin typeface="Arial" panose="020B0604020202020204" pitchFamily="34" charset="0"/>
                <a:cs typeface="Arial" panose="020B0604020202020204" pitchFamily="34" charset="0"/>
              </a:rPr>
              <a:t>Flühler</a:t>
            </a:r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</a:p>
          <a:p>
            <a:pPr>
              <a:spcBef>
                <a:spcPts val="600"/>
              </a:spcBef>
              <a:tabLst>
                <a:tab pos="1255713" algn="l"/>
              </a:tabLst>
            </a:pPr>
            <a:r>
              <a:rPr lang="de-CH" sz="700" b="1" dirty="0">
                <a:latin typeface="Arial" panose="020B0604020202020204" pitchFamily="34" charset="0"/>
                <a:cs typeface="Arial" panose="020B0604020202020204" pitchFamily="34" charset="0"/>
              </a:rPr>
              <a:t>Stabsmitarbeiter Recht:	</a:t>
            </a:r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RA lic. iur. Martin Schnyder  </a:t>
            </a:r>
          </a:p>
        </p:txBody>
      </p:sp>
      <p:cxnSp>
        <p:nvCxnSpPr>
          <p:cNvPr id="109" name="Gerader Verbinder 108">
            <a:extLst>
              <a:ext uri="{FF2B5EF4-FFF2-40B4-BE49-F238E27FC236}">
                <a16:creationId xmlns:a16="http://schemas.microsoft.com/office/drawing/2014/main" id="{04CD8C41-BAD1-4FDD-BD16-612EB6E44266}"/>
              </a:ext>
            </a:extLst>
          </p:cNvPr>
          <p:cNvCxnSpPr>
            <a:cxnSpLocks/>
            <a:stCxn id="98" idx="2"/>
            <a:endCxn id="108" idx="0"/>
          </p:cNvCxnSpPr>
          <p:nvPr/>
        </p:nvCxnSpPr>
        <p:spPr>
          <a:xfrm>
            <a:off x="9108615" y="4869565"/>
            <a:ext cx="374" cy="151899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Gerader Verbinder 109">
            <a:extLst>
              <a:ext uri="{FF2B5EF4-FFF2-40B4-BE49-F238E27FC236}">
                <a16:creationId xmlns:a16="http://schemas.microsoft.com/office/drawing/2014/main" id="{21CB19F3-3340-401C-98D0-264C9D9AE6AD}"/>
              </a:ext>
            </a:extLst>
          </p:cNvPr>
          <p:cNvCxnSpPr>
            <a:cxnSpLocks/>
            <a:stCxn id="108" idx="2"/>
          </p:cNvCxnSpPr>
          <p:nvPr/>
        </p:nvCxnSpPr>
        <p:spPr>
          <a:xfrm>
            <a:off x="9108989" y="6023423"/>
            <a:ext cx="0" cy="151833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Gerader Verbinder 110">
            <a:extLst>
              <a:ext uri="{FF2B5EF4-FFF2-40B4-BE49-F238E27FC236}">
                <a16:creationId xmlns:a16="http://schemas.microsoft.com/office/drawing/2014/main" id="{256C7968-44E5-4C49-8D0D-A223BF99AD31}"/>
              </a:ext>
            </a:extLst>
          </p:cNvPr>
          <p:cNvCxnSpPr>
            <a:cxnSpLocks/>
            <a:stCxn id="21" idx="2"/>
            <a:endCxn id="35" idx="0"/>
          </p:cNvCxnSpPr>
          <p:nvPr/>
        </p:nvCxnSpPr>
        <p:spPr>
          <a:xfrm>
            <a:off x="2107440" y="4864751"/>
            <a:ext cx="1" cy="14836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Gerader Verbinder 111">
            <a:extLst>
              <a:ext uri="{FF2B5EF4-FFF2-40B4-BE49-F238E27FC236}">
                <a16:creationId xmlns:a16="http://schemas.microsoft.com/office/drawing/2014/main" id="{B2DB3F99-1217-45B4-9442-4286F7E0FD4B}"/>
              </a:ext>
            </a:extLst>
          </p:cNvPr>
          <p:cNvCxnSpPr>
            <a:cxnSpLocks/>
            <a:stCxn id="35" idx="2"/>
          </p:cNvCxnSpPr>
          <p:nvPr/>
        </p:nvCxnSpPr>
        <p:spPr>
          <a:xfrm>
            <a:off x="2107441" y="6021111"/>
            <a:ext cx="0" cy="230084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Gerader Verbinder 112">
            <a:extLst>
              <a:ext uri="{FF2B5EF4-FFF2-40B4-BE49-F238E27FC236}">
                <a16:creationId xmlns:a16="http://schemas.microsoft.com/office/drawing/2014/main" id="{D37AD4EB-B4FA-4181-8F4F-033E7A457D04}"/>
              </a:ext>
            </a:extLst>
          </p:cNvPr>
          <p:cNvCxnSpPr>
            <a:cxnSpLocks/>
            <a:stCxn id="53" idx="2"/>
            <a:endCxn id="64" idx="0"/>
          </p:cNvCxnSpPr>
          <p:nvPr/>
        </p:nvCxnSpPr>
        <p:spPr>
          <a:xfrm flipH="1">
            <a:off x="7889004" y="4875834"/>
            <a:ext cx="4999" cy="13021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feld 89">
            <a:extLst>
              <a:ext uri="{FF2B5EF4-FFF2-40B4-BE49-F238E27FC236}">
                <a16:creationId xmlns:a16="http://schemas.microsoft.com/office/drawing/2014/main" id="{C1A6B394-81CE-42E7-949A-E182873F16B9}"/>
              </a:ext>
            </a:extLst>
          </p:cNvPr>
          <p:cNvSpPr txBox="1"/>
          <p:nvPr/>
        </p:nvSpPr>
        <p:spPr>
          <a:xfrm>
            <a:off x="10856906" y="3547665"/>
            <a:ext cx="977620" cy="94813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r>
              <a:rPr lang="de-CH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Jugend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VJF </a:t>
            </a:r>
            <a:r>
              <a:rPr lang="de-CH" sz="700" dirty="0" err="1"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de-CH" sz="700">
                <a:latin typeface="Arial" panose="020B0604020202020204" pitchFamily="34" charset="0"/>
                <a:cs typeface="Arial" panose="020B0604020202020204" pitchFamily="34" charset="0"/>
              </a:rPr>
              <a:t> Obi</a:t>
            </a:r>
          </a:p>
          <a:p>
            <a:r>
              <a:rPr lang="de-CH" sz="700">
                <a:latin typeface="Arial" panose="020B0604020202020204" pitchFamily="34" charset="0"/>
                <a:cs typeface="Arial" panose="020B0604020202020204" pitchFamily="34" charset="0"/>
              </a:rPr>
              <a:t>Suzana </a:t>
            </a:r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Sturzenegger</a:t>
            </a:r>
          </a:p>
          <a:p>
            <a:endParaRPr lang="de-CH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4B3642CB-F0A6-919D-4951-30C991F3E992}"/>
              </a:ext>
            </a:extLst>
          </p:cNvPr>
          <p:cNvSpPr txBox="1"/>
          <p:nvPr/>
        </p:nvSpPr>
        <p:spPr>
          <a:xfrm>
            <a:off x="5141300" y="3590605"/>
            <a:ext cx="978165" cy="12960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pPr>
              <a:spcBef>
                <a:spcPts val="200"/>
              </a:spcBef>
            </a:pPr>
            <a:r>
              <a:rPr lang="de-CH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Finanzen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Georg Kummer</a:t>
            </a:r>
            <a:b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CH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805408E1-DE04-4C8B-BAB5-E29CB974E8C7}"/>
              </a:ext>
            </a:extLst>
          </p:cNvPr>
          <p:cNvSpPr txBox="1"/>
          <p:nvPr/>
        </p:nvSpPr>
        <p:spPr>
          <a:xfrm>
            <a:off x="7406086" y="2915388"/>
            <a:ext cx="3281236" cy="50619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r>
              <a:rPr lang="de-CH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Bau &amp; Immobilien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Ralf Reinhardt</a:t>
            </a:r>
          </a:p>
        </p:txBody>
      </p:sp>
      <p:sp>
        <p:nvSpPr>
          <p:cNvPr id="106" name="Textfeld 105">
            <a:extLst>
              <a:ext uri="{FF2B5EF4-FFF2-40B4-BE49-F238E27FC236}">
                <a16:creationId xmlns:a16="http://schemas.microsoft.com/office/drawing/2014/main" id="{DC3C7DF4-9750-CFAD-701A-0A6F5B848B69}"/>
              </a:ext>
            </a:extLst>
          </p:cNvPr>
          <p:cNvSpPr txBox="1"/>
          <p:nvPr/>
        </p:nvSpPr>
        <p:spPr>
          <a:xfrm>
            <a:off x="6315337" y="5008860"/>
            <a:ext cx="982076" cy="99260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pPr>
              <a:spcBef>
                <a:spcPts val="200"/>
              </a:spcBef>
            </a:pPr>
            <a:r>
              <a:rPr lang="de-CH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Steuern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René Furger</a:t>
            </a:r>
          </a:p>
        </p:txBody>
      </p:sp>
      <p:cxnSp>
        <p:nvCxnSpPr>
          <p:cNvPr id="116" name="Gerader Verbinder 115">
            <a:extLst>
              <a:ext uri="{FF2B5EF4-FFF2-40B4-BE49-F238E27FC236}">
                <a16:creationId xmlns:a16="http://schemas.microsoft.com/office/drawing/2014/main" id="{8089D2DF-163A-C230-EA8F-AC536F15BFAB}"/>
              </a:ext>
            </a:extLst>
          </p:cNvPr>
          <p:cNvCxnSpPr>
            <a:cxnSpLocks/>
            <a:stCxn id="106" idx="2"/>
          </p:cNvCxnSpPr>
          <p:nvPr/>
        </p:nvCxnSpPr>
        <p:spPr>
          <a:xfrm>
            <a:off x="6806375" y="6001465"/>
            <a:ext cx="0" cy="167199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Gerader Verbinder 118">
            <a:extLst>
              <a:ext uri="{FF2B5EF4-FFF2-40B4-BE49-F238E27FC236}">
                <a16:creationId xmlns:a16="http://schemas.microsoft.com/office/drawing/2014/main" id="{68479A7B-1356-2550-9AC9-B61BE36FE81E}"/>
              </a:ext>
            </a:extLst>
          </p:cNvPr>
          <p:cNvCxnSpPr>
            <a:cxnSpLocks/>
            <a:stCxn id="28" idx="2"/>
            <a:endCxn id="106" idx="0"/>
          </p:cNvCxnSpPr>
          <p:nvPr/>
        </p:nvCxnSpPr>
        <p:spPr>
          <a:xfrm flipH="1">
            <a:off x="6806375" y="4882428"/>
            <a:ext cx="1956" cy="12643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feld 35"/>
          <p:cNvSpPr txBox="1"/>
          <p:nvPr/>
        </p:nvSpPr>
        <p:spPr>
          <a:xfrm>
            <a:off x="1626053" y="6153298"/>
            <a:ext cx="9097322" cy="23008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Giulia De Masi, Mischa Schnyder, Antonio Bernardo</a:t>
            </a:r>
          </a:p>
        </p:txBody>
      </p:sp>
      <p:cxnSp>
        <p:nvCxnSpPr>
          <p:cNvPr id="129" name="Gerader Verbinder 128">
            <a:extLst>
              <a:ext uri="{FF2B5EF4-FFF2-40B4-BE49-F238E27FC236}">
                <a16:creationId xmlns:a16="http://schemas.microsoft.com/office/drawing/2014/main" id="{A4092903-FC38-5586-351D-651C51721F62}"/>
              </a:ext>
            </a:extLst>
          </p:cNvPr>
          <p:cNvCxnSpPr>
            <a:cxnSpLocks/>
            <a:endCxn id="28" idx="0"/>
          </p:cNvCxnSpPr>
          <p:nvPr/>
        </p:nvCxnSpPr>
        <p:spPr>
          <a:xfrm>
            <a:off x="6808331" y="3391843"/>
            <a:ext cx="0" cy="19458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1631694" y="2920655"/>
            <a:ext cx="5665719" cy="50834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r>
              <a:rPr lang="de-CH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Soziales &amp; Dienste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Suzana Sturzenegger</a:t>
            </a:r>
          </a:p>
        </p:txBody>
      </p:sp>
      <p:sp>
        <p:nvSpPr>
          <p:cNvPr id="135" name="Textfeld 134">
            <a:extLst>
              <a:ext uri="{FF2B5EF4-FFF2-40B4-BE49-F238E27FC236}">
                <a16:creationId xmlns:a16="http://schemas.microsoft.com/office/drawing/2014/main" id="{49DEC7CC-B1C7-A8E5-17B5-9488986BBBF4}"/>
              </a:ext>
            </a:extLst>
          </p:cNvPr>
          <p:cNvSpPr txBox="1"/>
          <p:nvPr/>
        </p:nvSpPr>
        <p:spPr>
          <a:xfrm>
            <a:off x="9731798" y="4563672"/>
            <a:ext cx="2111602" cy="31590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pPr>
              <a:spcBef>
                <a:spcPts val="200"/>
              </a:spcBef>
            </a:pPr>
            <a:r>
              <a:rPr lang="de-CH" sz="700" b="1" u="sng" dirty="0">
                <a:latin typeface="Arial" panose="020B0604020202020204" pitchFamily="34" charset="0"/>
                <a:cs typeface="Arial" panose="020B0604020202020204" pitchFamily="34" charset="0"/>
              </a:rPr>
              <a:t>ICT / Digitale Transformation</a:t>
            </a:r>
          </a:p>
          <a:p>
            <a:r>
              <a:rPr lang="de-CH" sz="700" dirty="0">
                <a:latin typeface="Arial" panose="020B0604020202020204" pitchFamily="34" charset="0"/>
                <a:cs typeface="Arial" panose="020B0604020202020204" pitchFamily="34" charset="0"/>
              </a:rPr>
              <a:t>Michael Spolsino </a:t>
            </a:r>
          </a:p>
        </p:txBody>
      </p:sp>
    </p:spTree>
    <p:extLst>
      <p:ext uri="{BB962C8B-B14F-4D97-AF65-F5344CB8AC3E}">
        <p14:creationId xmlns:p14="http://schemas.microsoft.com/office/powerpoint/2010/main" val="268753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</Words>
  <Application>Microsoft Office PowerPoint</Application>
  <PresentationFormat>Breitbild</PresentationFormat>
  <Paragraphs>107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Rudolf Reto</dc:creator>
  <cp:lastModifiedBy>Hischier Sandro</cp:lastModifiedBy>
  <cp:revision>416</cp:revision>
  <cp:lastPrinted>2023-08-09T11:22:25Z</cp:lastPrinted>
  <dcterms:created xsi:type="dcterms:W3CDTF">2019-09-24T07:16:02Z</dcterms:created>
  <dcterms:modified xsi:type="dcterms:W3CDTF">2025-08-25T12:03:13Z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C-GUID">
    <vt:lpwstr>20b1d4e4-5cfd-4c86-b0cc-83a344d440da</vt:lpwstr>
  </property>
</Properties>
</file>